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5050"/>
    <a:srgbClr val="FF3300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12" autoAdjust="0"/>
    <p:restoredTop sz="94660"/>
  </p:normalViewPr>
  <p:slideViewPr>
    <p:cSldViewPr>
      <p:cViewPr varScale="1">
        <p:scale>
          <a:sx n="69" d="100"/>
          <a:sy n="69" d="100"/>
        </p:scale>
        <p:origin x="135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92DF9-5B08-4565-873B-9C241A8D92D1}" type="datetimeFigureOut">
              <a:rPr lang="en-MY" smtClean="0"/>
              <a:t>31/12/2019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70577-F725-49E6-8E4A-6BEFFD14F0E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27691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A5CF6-276D-41E0-B0A3-1FF625F22EBC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2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207D-6FD9-44B9-A445-75B795B98416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99C4-6691-4842-8EDE-D0E246EB840E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45497-883D-46B7-B901-B00834D4171E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8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82A8-9CD1-452B-8BC7-0DE5E5FB2991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DD0B-2444-4BEB-AAD7-35749204B8D1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5002D-24C3-4309-8C9A-068CD6FCA22B}" type="datetime1">
              <a:rPr lang="en-US" smtClean="0"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65E2-5D57-4650-A9C8-3908B90FA4F3}" type="datetime1">
              <a:rPr lang="en-US" smtClean="0"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3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DD854-6056-46D7-BE5A-AFF1E8F3559B}" type="datetime1">
              <a:rPr lang="en-US" smtClean="0"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43697-3A40-46E4-A2F7-CE8D5E733C6B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3C04-449F-4C83-931D-BDC5A9E50010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3BDA6-1ADF-4B61-9A56-31F9C83405B8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5400000">
            <a:off x="190500" y="-190500"/>
            <a:ext cx="2514600" cy="2895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3300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5718" y="1882400"/>
            <a:ext cx="6400800" cy="1470025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000000"/>
                </a:solidFill>
              </a:rPr>
              <a:t>Training of Core Trainers </a:t>
            </a: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>
                <a:solidFill>
                  <a:srgbClr val="000000"/>
                </a:solidFill>
              </a:rPr>
              <a:t>CPG Management of </a:t>
            </a:r>
            <a:r>
              <a:rPr lang="en-US" altLang="en-US" b="1" dirty="0" err="1">
                <a:solidFill>
                  <a:srgbClr val="000000"/>
                </a:solidFill>
              </a:rPr>
              <a:t>Haemophilia</a:t>
            </a:r>
            <a:br>
              <a:rPr lang="en-US" altLang="en-US" b="1" dirty="0">
                <a:solidFill>
                  <a:srgbClr val="000000"/>
                </a:solidFill>
              </a:rPr>
            </a:br>
            <a:br>
              <a:rPr lang="en-US" dirty="0"/>
            </a:br>
            <a:r>
              <a:rPr lang="en-US" b="1" dirty="0"/>
              <a:t>Clinical Presentation of </a:t>
            </a:r>
            <a:r>
              <a:rPr lang="en-US" b="1" dirty="0" err="1"/>
              <a:t>Haemophilia</a:t>
            </a:r>
            <a:r>
              <a:rPr lang="en-US" b="1" dirty="0"/>
              <a:t> 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872" y="4452164"/>
            <a:ext cx="64008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</a:rPr>
              <a:t>Dr. Azman Othman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Family Medicine Specialist</a:t>
            </a:r>
          </a:p>
          <a:p>
            <a:pPr>
              <a:spcBef>
                <a:spcPts val="0"/>
              </a:spcBef>
            </a:pPr>
            <a:r>
              <a:rPr lang="en-US" sz="2400" dirty="0" err="1">
                <a:solidFill>
                  <a:schemeClr val="tx1"/>
                </a:solidFill>
              </a:rPr>
              <a:t>Klinik</a:t>
            </a:r>
            <a:r>
              <a:rPr lang="en-US" sz="2400" dirty="0">
                <a:solidFill>
                  <a:schemeClr val="tx1"/>
                </a:solidFill>
              </a:rPr>
              <a:t> Kesihatan </a:t>
            </a:r>
            <a:r>
              <a:rPr lang="en-US" sz="2400" dirty="0" err="1">
                <a:solidFill>
                  <a:schemeClr val="tx1"/>
                </a:solidFill>
              </a:rPr>
              <a:t>Tengkera</a:t>
            </a:r>
            <a:r>
              <a:rPr lang="en-US" sz="2400" dirty="0">
                <a:solidFill>
                  <a:schemeClr val="tx1"/>
                </a:solidFill>
              </a:rPr>
              <a:t>, Melaka</a:t>
            </a:r>
          </a:p>
        </p:txBody>
      </p:sp>
      <p:sp>
        <p:nvSpPr>
          <p:cNvPr id="13" name="Right Triangle 12"/>
          <p:cNvSpPr/>
          <p:nvPr/>
        </p:nvSpPr>
        <p:spPr>
          <a:xfrm>
            <a:off x="0" y="914400"/>
            <a:ext cx="2362200" cy="5943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5050">
                <a:alpha val="8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>
            <a:off x="0" y="0"/>
            <a:ext cx="1447800" cy="6858000"/>
          </a:xfrm>
          <a:prstGeom prst="rtTriangl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78677" y="5867400"/>
            <a:ext cx="3361527" cy="825002"/>
            <a:chOff x="4728535" y="117363"/>
            <a:chExt cx="4246915" cy="11298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456" y="117363"/>
              <a:ext cx="1264994" cy="112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728535" y="353332"/>
              <a:ext cx="29842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CLINICAL PRACTICE GUIDELINES</a:t>
              </a:r>
            </a:p>
            <a:p>
              <a:pPr algn="r"/>
              <a:r>
                <a:rPr lang="en-US" dirty="0"/>
                <a:t>Management of </a:t>
              </a:r>
              <a:r>
                <a:rPr lang="en-US" dirty="0" err="1"/>
                <a:t>Haemophilia</a:t>
              </a:r>
              <a:r>
                <a:rPr lang="en-US" dirty="0"/>
                <a:t>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050" y="228600"/>
            <a:ext cx="1575154" cy="242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70B830-98A9-4ABF-9E8E-02DEC7B9E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2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Bleeding Severity</a:t>
            </a:r>
            <a:r>
              <a:rPr lang="en-US" b="1" baseline="-25000" dirty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520" y="1646513"/>
            <a:ext cx="8229600" cy="4525963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AU" dirty="0"/>
              <a:t> life-threatening if it occurs in the</a:t>
            </a:r>
          </a:p>
          <a:p>
            <a:pPr marL="903288" lvl="1" indent="-446088">
              <a:buFont typeface="Wingdings" panose="05000000000000000000" pitchFamily="2" charset="2"/>
              <a:buChar char="Ø"/>
            </a:pPr>
            <a:r>
              <a:rPr lang="en-AU" dirty="0"/>
              <a:t>neck or throat (including floor of the mouth)</a:t>
            </a:r>
          </a:p>
          <a:p>
            <a:pPr marL="903288" lvl="1" indent="-446088">
              <a:buFont typeface="Wingdings" panose="05000000000000000000" pitchFamily="2" charset="2"/>
              <a:buChar char="Ø"/>
            </a:pPr>
            <a:r>
              <a:rPr lang="en-AU" dirty="0"/>
              <a:t>intracranial</a:t>
            </a:r>
          </a:p>
          <a:p>
            <a:pPr marL="903288" lvl="1" indent="-446088">
              <a:buFont typeface="Wingdings" panose="05000000000000000000" pitchFamily="2" charset="2"/>
              <a:buChar char="Ø"/>
            </a:pPr>
            <a:r>
              <a:rPr lang="en-AU" dirty="0"/>
              <a:t>gastrointestinal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7F342-CB37-485A-A3F2-A856F5259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981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2">
            <a:extLst>
              <a:ext uri="{FF2B5EF4-FFF2-40B4-BE49-F238E27FC236}">
                <a16:creationId xmlns:a16="http://schemas.microsoft.com/office/drawing/2014/main" id="{068BCF34-F151-41B9-94EF-B717409C413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35" y="856481"/>
            <a:ext cx="8805316" cy="4934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02EB57-F2FD-4324-9A5F-59E646BA4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488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496"/>
            <a:ext cx="8229600" cy="1143000"/>
          </a:xfrm>
        </p:spPr>
        <p:txBody>
          <a:bodyPr/>
          <a:lstStyle/>
          <a:p>
            <a:r>
              <a:rPr lang="en-AU" b="1" dirty="0"/>
              <a:t>Take Home Messages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2" y="1428589"/>
            <a:ext cx="7467597" cy="452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err="1"/>
              <a:t>Recognising</a:t>
            </a:r>
            <a:r>
              <a:rPr lang="en-US" dirty="0"/>
              <a:t> the clinical presentations of </a:t>
            </a:r>
            <a:r>
              <a:rPr lang="en-US" dirty="0" err="1"/>
              <a:t>haemophilia</a:t>
            </a:r>
            <a:r>
              <a:rPr lang="en-US" dirty="0"/>
              <a:t>  is essential, so that early referral &amp; interventions can be made.</a:t>
            </a:r>
          </a:p>
          <a:p>
            <a:pPr>
              <a:defRPr/>
            </a:pPr>
            <a:r>
              <a:rPr lang="en-US" dirty="0"/>
              <a:t>By knowing the clotting factor level, the severity of the bleeding in </a:t>
            </a:r>
            <a:r>
              <a:rPr lang="en-US" dirty="0" err="1"/>
              <a:t>haemophilia</a:t>
            </a:r>
            <a:r>
              <a:rPr lang="en-US" dirty="0"/>
              <a:t> can be determined. 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1DC577-090B-4D0A-A81A-45BC67A14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19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0800000">
            <a:off x="21887" y="-269875"/>
            <a:ext cx="9153236" cy="4800600"/>
          </a:xfrm>
          <a:prstGeom prst="flowChartManualInpu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/>
              <a:t>THANK YOU</a:t>
            </a:r>
          </a:p>
        </p:txBody>
      </p:sp>
      <p:sp>
        <p:nvSpPr>
          <p:cNvPr id="5" name="Right Triangle 4"/>
          <p:cNvSpPr/>
          <p:nvPr/>
        </p:nvSpPr>
        <p:spPr>
          <a:xfrm>
            <a:off x="-9236" y="0"/>
            <a:ext cx="2904836" cy="6858000"/>
          </a:xfrm>
          <a:prstGeom prst="rtTriangle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884499"/>
            <a:ext cx="838200" cy="7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86500" y="6167396"/>
            <a:ext cx="18886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CLINICAL PRACTICE GUIDELINES</a:t>
            </a:r>
          </a:p>
          <a:p>
            <a:pPr algn="r"/>
            <a:r>
              <a:rPr lang="en-US" sz="1100" dirty="0"/>
              <a:t>Management of </a:t>
            </a:r>
            <a:r>
              <a:rPr lang="en-US" sz="1100" dirty="0" err="1"/>
              <a:t>Haemophilia</a:t>
            </a:r>
            <a:r>
              <a:rPr lang="en-US" sz="11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A6D6A7-3474-4869-A819-D2F63A8FB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9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To be able to identify the clinical presentations of haemophilia</a:t>
            </a:r>
          </a:p>
          <a:p>
            <a:r>
              <a:rPr lang="en-AU" dirty="0"/>
              <a:t>To be able to take proper family history/family tree</a:t>
            </a:r>
          </a:p>
          <a:p>
            <a:r>
              <a:rPr lang="en-US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To be able to know the relationship between bleeding severity &amp; clotting factor level in </a:t>
            </a:r>
            <a:r>
              <a:rPr lang="en-US" altLang="en-US" dirty="0" err="1">
                <a:ea typeface="ＭＳ Ｐゴシック" panose="020B0600070205080204" pitchFamily="34" charset="-128"/>
                <a:cs typeface="Arial" panose="020B0604020202020204" pitchFamily="34" charset="0"/>
              </a:rPr>
              <a:t>haemophilia</a:t>
            </a:r>
            <a:endParaRPr lang="en-US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3AB19C-540B-4CDF-A11F-7DAB4E7D3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94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223" y="33586"/>
            <a:ext cx="8229600" cy="1143000"/>
          </a:xfrm>
        </p:spPr>
        <p:txBody>
          <a:bodyPr/>
          <a:lstStyle/>
          <a:p>
            <a:r>
              <a:rPr lang="en-US" b="1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3" y="1358536"/>
            <a:ext cx="76962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>
                <a:ea typeface="ＭＳ Ｐゴシック" pitchFamily="34" charset="-128"/>
              </a:rPr>
              <a:t>Haemophilia</a:t>
            </a:r>
            <a:r>
              <a:rPr lang="en-US" dirty="0">
                <a:ea typeface="ＭＳ Ｐゴシック" pitchFamily="34" charset="-128"/>
              </a:rPr>
              <a:t> is a group of inherited blood disorders in which there is life-long defect in the clotting mechanism.</a:t>
            </a:r>
          </a:p>
          <a:p>
            <a:r>
              <a:rPr lang="en-US" dirty="0">
                <a:ea typeface="ＭＳ Ｐゴシック" pitchFamily="34" charset="-128"/>
              </a:rPr>
              <a:t>The most common types of </a:t>
            </a:r>
            <a:r>
              <a:rPr lang="en-US" dirty="0" err="1">
                <a:ea typeface="ＭＳ Ｐゴシック" pitchFamily="34" charset="-128"/>
              </a:rPr>
              <a:t>haemophilia</a:t>
            </a:r>
            <a:r>
              <a:rPr lang="en-US" dirty="0">
                <a:ea typeface="ＭＳ Ｐゴシック" pitchFamily="34" charset="-128"/>
              </a:rPr>
              <a:t> are </a:t>
            </a:r>
            <a:r>
              <a:rPr lang="en-US" dirty="0" err="1">
                <a:ea typeface="ＭＳ Ｐゴシック" pitchFamily="34" charset="-128"/>
              </a:rPr>
              <a:t>haemophilia</a:t>
            </a:r>
            <a:r>
              <a:rPr lang="en-US" dirty="0">
                <a:ea typeface="ＭＳ Ｐゴシック" pitchFamily="34" charset="-128"/>
              </a:rPr>
              <a:t> A (factor VIII deficiency) and </a:t>
            </a:r>
            <a:r>
              <a:rPr lang="en-US" dirty="0" err="1">
                <a:ea typeface="ＭＳ Ｐゴシック" pitchFamily="34" charset="-128"/>
              </a:rPr>
              <a:t>haemophilia</a:t>
            </a:r>
            <a:r>
              <a:rPr lang="en-US" dirty="0">
                <a:ea typeface="ＭＳ Ｐゴシック" pitchFamily="34" charset="-128"/>
              </a:rPr>
              <a:t> B (factor FIX deficiency). </a:t>
            </a:r>
          </a:p>
          <a:p>
            <a:r>
              <a:rPr lang="en-US" dirty="0">
                <a:ea typeface="ＭＳ Ｐゴシック" pitchFamily="34" charset="-128"/>
              </a:rPr>
              <a:t>They are inherited as X-linked recessive traits; therefore, males are affected, and females are carriers. </a:t>
            </a:r>
          </a:p>
          <a:p>
            <a:r>
              <a:rPr lang="en-US" dirty="0">
                <a:ea typeface="ＭＳ Ｐゴシック" pitchFamily="34" charset="-128"/>
              </a:rPr>
              <a:t>Females can be affected as well. </a:t>
            </a:r>
          </a:p>
          <a:p>
            <a:r>
              <a:rPr lang="en-US" dirty="0">
                <a:ea typeface="ＭＳ Ｐゴシック" pitchFamily="34" charset="-128"/>
              </a:rPr>
              <a:t>In 30% of cases, no family history is obtainable because of spontaneous new mutation.</a:t>
            </a:r>
            <a:endParaRPr lang="en-US" altLang="en-US" dirty="0">
              <a:ea typeface="ＭＳ Ｐゴシック" pitchFamily="34" charset="-128"/>
              <a:cs typeface="Arial" charset="0"/>
            </a:endParaRP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2A75D-4EFE-4827-8F6A-D1F39333C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14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261" y="0"/>
            <a:ext cx="8229600" cy="1143000"/>
          </a:xfrm>
        </p:spPr>
        <p:txBody>
          <a:bodyPr/>
          <a:lstStyle/>
          <a:p>
            <a:r>
              <a:rPr lang="en-AU" b="1" dirty="0"/>
              <a:t>Clinical Presentation</a:t>
            </a:r>
            <a:endParaRPr lang="en-US" b="1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29000"/>
          </a:xfrm>
        </p:spPr>
        <p:txBody>
          <a:bodyPr/>
          <a:lstStyle/>
          <a:p>
            <a:r>
              <a:rPr lang="en-AU" dirty="0"/>
              <a:t>Person with haemophilia (PWH) can present with the following symptoms:</a:t>
            </a:r>
            <a:r>
              <a:rPr lang="en-AU" baseline="30000" dirty="0"/>
              <a:t>2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AU" dirty="0"/>
              <a:t>easy bruising in early childhood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AU" dirty="0"/>
              <a:t>‘spontaneous’ bleeding particularly into the soft tissues, muscles, joints and gums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AU" dirty="0"/>
              <a:t>excessive bleeding following trauma or surgery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FD20E63-EB7C-4E23-ADE6-6EF968E543CB}"/>
              </a:ext>
            </a:extLst>
          </p:cNvPr>
          <p:cNvSpPr txBox="1"/>
          <p:nvPr/>
        </p:nvSpPr>
        <p:spPr>
          <a:xfrm>
            <a:off x="838200" y="5410200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2. World Federation of </a:t>
            </a:r>
            <a:r>
              <a:rPr lang="en-US" sz="1400" dirty="0" err="1"/>
              <a:t>Haemophilia</a:t>
            </a:r>
            <a:r>
              <a:rPr lang="en-US" sz="1400" dirty="0"/>
              <a:t>. Guidelines for the Management of </a:t>
            </a:r>
            <a:r>
              <a:rPr lang="en-US" sz="1400" dirty="0" err="1"/>
              <a:t>Haemophilia</a:t>
            </a:r>
            <a:r>
              <a:rPr lang="en-US" sz="1400" dirty="0"/>
              <a:t> (2nd edition). </a:t>
            </a:r>
          </a:p>
          <a:p>
            <a:r>
              <a:rPr lang="en-US" sz="1400" dirty="0"/>
              <a:t>    Montréal: Blackwell Publishing Ltd; 2012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E4440A-9FF2-4EF3-BD33-B47BF3351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83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-4805"/>
            <a:ext cx="8229600" cy="1143000"/>
          </a:xfrm>
        </p:spPr>
        <p:txBody>
          <a:bodyPr/>
          <a:lstStyle/>
          <a:p>
            <a:r>
              <a:rPr lang="en-AU" b="1" dirty="0"/>
              <a:t>Clinical Presentation</a:t>
            </a:r>
            <a:r>
              <a:rPr lang="en-AU" b="1" baseline="-25000" dirty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389285"/>
            <a:ext cx="8001000" cy="4525963"/>
          </a:xfrm>
        </p:spPr>
        <p:txBody>
          <a:bodyPr/>
          <a:lstStyle/>
          <a:p>
            <a:r>
              <a:rPr lang="en-AU" dirty="0"/>
              <a:t>A newborn or infant with haemophilia can present with spontaneous intracranial bleed.</a:t>
            </a:r>
          </a:p>
          <a:p>
            <a:r>
              <a:rPr lang="en-AU" dirty="0"/>
              <a:t>A child may also present with post-vaccination or vitamin K injection haematoma.</a:t>
            </a:r>
          </a:p>
          <a:p>
            <a:r>
              <a:rPr lang="en-AU" dirty="0"/>
              <a:t>A positive family history is present in two-thirds of patients while another one-third may have spontaneous mutation.</a:t>
            </a:r>
            <a:r>
              <a:rPr lang="en-AU" baseline="30000" dirty="0"/>
              <a:t>2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638AA2-608B-4926-AAF2-39D2764C9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414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391" y="0"/>
            <a:ext cx="8229600" cy="1143000"/>
          </a:xfrm>
        </p:spPr>
        <p:txBody>
          <a:bodyPr/>
          <a:lstStyle/>
          <a:p>
            <a:r>
              <a:rPr lang="en-US" b="1" dirty="0"/>
              <a:t>Family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Significant bleeding history among family members: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AU" dirty="0"/>
              <a:t>Prolonged bleeding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AU" dirty="0"/>
              <a:t>Menorrhagia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AU" dirty="0"/>
              <a:t>Spontaneous bruises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AU" dirty="0"/>
              <a:t>Bleeding with trivial injury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AU" dirty="0"/>
              <a:t>Mother with history of post-partum bleeding 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AU" dirty="0"/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660C7E-A293-4DDE-9A3F-FBDA0BF8C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90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2">
            <a:extLst>
              <a:ext uri="{FF2B5EF4-FFF2-40B4-BE49-F238E27FC236}">
                <a16:creationId xmlns:a16="http://schemas.microsoft.com/office/drawing/2014/main" id="{E2BA4130-1BA0-4F64-A496-DA3F49446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272"/>
            <a:ext cx="9219392" cy="6914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4B5FA0E-3A30-48DD-A4F5-E12A4A865A85}"/>
              </a:ext>
            </a:extLst>
          </p:cNvPr>
          <p:cNvSpPr/>
          <p:nvPr/>
        </p:nvSpPr>
        <p:spPr>
          <a:xfrm>
            <a:off x="2362200" y="3886200"/>
            <a:ext cx="228600" cy="304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A3E91A-040F-49B0-9CBA-97BA3C8738C2}"/>
              </a:ext>
            </a:extLst>
          </p:cNvPr>
          <p:cNvSpPr/>
          <p:nvPr/>
        </p:nvSpPr>
        <p:spPr>
          <a:xfrm>
            <a:off x="5715000" y="3886200"/>
            <a:ext cx="228600" cy="304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30D113-85C0-4831-A212-DDC1528CD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524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317"/>
            <a:ext cx="8229600" cy="1143000"/>
          </a:xfrm>
        </p:spPr>
        <p:txBody>
          <a:bodyPr/>
          <a:lstStyle/>
          <a:p>
            <a:r>
              <a:rPr lang="en-US" b="1" dirty="0"/>
              <a:t>Common Site of Bleeding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The most common site of bleeding in haemophilia is the joints (70 - 80%) especially hinged joints (e.g. ankles, knees and elbows).</a:t>
            </a:r>
            <a:r>
              <a:rPr lang="en-AU" baseline="30000" dirty="0"/>
              <a:t>2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5B068C-FC5C-439D-A2B8-E5DA10691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71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62"/>
            <a:ext cx="8229600" cy="1143000"/>
          </a:xfrm>
        </p:spPr>
        <p:txBody>
          <a:bodyPr/>
          <a:lstStyle/>
          <a:p>
            <a:r>
              <a:rPr lang="en-US" b="1" dirty="0"/>
              <a:t>Bleeding Severity</a:t>
            </a:r>
            <a:endParaRPr lang="en-US" b="1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4525963"/>
          </a:xfrm>
        </p:spPr>
        <p:txBody>
          <a:bodyPr/>
          <a:lstStyle/>
          <a:p>
            <a:r>
              <a:rPr lang="en-AU" dirty="0"/>
              <a:t>Bleeding is considered:</a:t>
            </a:r>
            <a:r>
              <a:rPr lang="en-AU" baseline="30000" dirty="0"/>
              <a:t>2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AU" sz="3200" dirty="0"/>
              <a:t>serious if it occurs in the</a:t>
            </a:r>
          </a:p>
          <a:p>
            <a:pPr lvl="2" indent="-430213">
              <a:buFont typeface="Wingdings" panose="05000000000000000000" pitchFamily="2" charset="2"/>
              <a:buChar char="Ø"/>
            </a:pPr>
            <a:r>
              <a:rPr lang="en-AU" sz="2800" dirty="0"/>
              <a:t>joints (hemarthrosis)</a:t>
            </a:r>
          </a:p>
          <a:p>
            <a:pPr lvl="2" indent="-430213">
              <a:buFont typeface="Wingdings" panose="05000000000000000000" pitchFamily="2" charset="2"/>
              <a:buChar char="Ø"/>
            </a:pPr>
            <a:r>
              <a:rPr lang="en-AU" sz="2800" dirty="0"/>
              <a:t>muscles, especially deep compartments (iliopsoas, calf and forearm)</a:t>
            </a:r>
          </a:p>
          <a:p>
            <a:pPr lvl="2" indent="-430213">
              <a:buFont typeface="Wingdings" panose="05000000000000000000" pitchFamily="2" charset="2"/>
              <a:buChar char="Ø"/>
            </a:pPr>
            <a:r>
              <a:rPr lang="en-AU" sz="2800" dirty="0"/>
              <a:t>mucous membranes in the mouth, gums, nose and genitourinary tract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C28150-6745-4D33-BECA-7B66BAB24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243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519</Words>
  <Application>Microsoft Office PowerPoint</Application>
  <PresentationFormat>On-screen Show (4:3)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Office Theme</vt:lpstr>
      <vt:lpstr>Training of Core Trainers  CPG Management of Haemophilia  Clinical Presentation of Haemophilia  </vt:lpstr>
      <vt:lpstr>Learning Objectives</vt:lpstr>
      <vt:lpstr>Introduction</vt:lpstr>
      <vt:lpstr>Clinical Presentation</vt:lpstr>
      <vt:lpstr>Clinical Presentation2</vt:lpstr>
      <vt:lpstr>Family History</vt:lpstr>
      <vt:lpstr>PowerPoint Presentation</vt:lpstr>
      <vt:lpstr>Common Site of Bleeding</vt:lpstr>
      <vt:lpstr>Bleeding Severity</vt:lpstr>
      <vt:lpstr>Bleeding Severity2</vt:lpstr>
      <vt:lpstr>PowerPoint Presentation</vt:lpstr>
      <vt:lpstr>Take Home Messages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Dr. Mohd. Aminuddin</cp:lastModifiedBy>
  <cp:revision>28</cp:revision>
  <dcterms:created xsi:type="dcterms:W3CDTF">2019-04-12T03:15:03Z</dcterms:created>
  <dcterms:modified xsi:type="dcterms:W3CDTF">2019-12-31T01:34:57Z</dcterms:modified>
</cp:coreProperties>
</file>